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2" r:id="rId11"/>
    <p:sldId id="273" r:id="rId12"/>
    <p:sldId id="277" r:id="rId13"/>
    <p:sldId id="274" r:id="rId14"/>
    <p:sldId id="276" r:id="rId15"/>
    <p:sldId id="278" r:id="rId16"/>
    <p:sldId id="279" r:id="rId17"/>
    <p:sldId id="280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11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23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76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36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51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5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56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3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33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45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54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3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E48D-8B21-4868-AB50-B8B4C1941E0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6E56C-EEEC-4A3A-9AF8-6AC29AF74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4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879884" y="3374264"/>
            <a:ext cx="7920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CHEIROS E BEIJOS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66272" y="1769600"/>
            <a:ext cx="97477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1111"/>
                </a:solidFill>
              </a:rPr>
              <a:t>GRUPO I – 1º TRIMESTRE</a:t>
            </a:r>
          </a:p>
        </p:txBody>
      </p:sp>
    </p:spTree>
    <p:extLst>
      <p:ext uri="{BB962C8B-B14F-4D97-AF65-F5344CB8AC3E}">
        <p14:creationId xmlns:p14="http://schemas.microsoft.com/office/powerpoint/2010/main" val="226948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 bwMode="auto">
          <a:xfrm>
            <a:off x="1043189" y="116929"/>
            <a:ext cx="9710670" cy="5806006"/>
            <a:chOff x="0" y="-224887"/>
            <a:chExt cx="3004370" cy="2207771"/>
          </a:xfrm>
        </p:grpSpPr>
        <p:sp>
          <p:nvSpPr>
            <p:cNvPr id="3" name="Fluxograma: Processo alternativo 2"/>
            <p:cNvSpPr/>
            <p:nvPr/>
          </p:nvSpPr>
          <p:spPr>
            <a:xfrm>
              <a:off x="0" y="0"/>
              <a:ext cx="3004370" cy="1982884"/>
            </a:xfrm>
            <a:prstGeom prst="flowChartAlternate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" name="Fluxograma: Processo alternativo 4"/>
            <p:cNvSpPr/>
            <p:nvPr/>
          </p:nvSpPr>
          <p:spPr>
            <a:xfrm>
              <a:off x="34221" y="-224887"/>
              <a:ext cx="2935929" cy="1997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fontAlgn="base">
                <a:lnSpc>
                  <a:spcPct val="90000"/>
                </a:lnSpc>
                <a:spcAft>
                  <a:spcPts val="0"/>
                </a:spcAft>
              </a:pPr>
              <a:r>
                <a:rPr lang="pt-BR" sz="2800" b="1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ARTE</a:t>
              </a:r>
              <a:endPara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90000"/>
                </a:lnSpc>
                <a:spcAft>
                  <a:spcPts val="0"/>
                </a:spcAft>
              </a:pPr>
              <a:r>
                <a:rPr lang="pt-BR" sz="2400" b="1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CONFECÇÃO DO PAINEL DOS COMBINADOS E DA CHAMADA.</a:t>
              </a: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RELEITURA DA OBRA “ A PONTE JAPONESA” DE MONET.  </a:t>
              </a: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CONFECÇÃO DO MURAL DOS ANIVERSARIANTES.</a:t>
              </a: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CONSTRUÇÃO DOS MEIOS DE TRANSPORTE.</a:t>
              </a:r>
            </a:p>
            <a:p>
              <a:pPr marL="453390">
                <a:lnSpc>
                  <a:spcPct val="150000"/>
                </a:lnSpc>
                <a:spcAft>
                  <a:spcPts val="0"/>
                </a:spcAft>
              </a:pPr>
              <a:r>
                <a:rPr lang="pt-BR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90000"/>
                </a:lnSpc>
                <a:spcAft>
                  <a:spcPts val="0"/>
                </a:spcAft>
              </a:pPr>
              <a:r>
                <a: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48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9555" y="1403797"/>
            <a:ext cx="8071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 &gt; RELEITURAS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 &gt;PAINÉIS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 &gt; AMBIENTE ESCOLA</a:t>
            </a:r>
          </a:p>
        </p:txBody>
      </p:sp>
    </p:spTree>
    <p:extLst>
      <p:ext uri="{BB962C8B-B14F-4D97-AF65-F5344CB8AC3E}">
        <p14:creationId xmlns:p14="http://schemas.microsoft.com/office/powerpoint/2010/main" val="82099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778" y="1416676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4" name="Imagem 3" descr="Uma imagem contendo interior, chão, criança, mesa&#10;&#10;Descrição gerada automaticamente">
            <a:extLst>
              <a:ext uri="{FF2B5EF4-FFF2-40B4-BE49-F238E27FC236}">
                <a16:creationId xmlns="" xmlns:a16="http://schemas.microsoft.com/office/drawing/2014/main" id="{486C2311-9A83-4AE5-A602-E7DB8B93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3" y="975946"/>
            <a:ext cx="8721969" cy="49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4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778" y="1416676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4" name="Imagem 3" descr="Uma imagem contendo pessoa, criança, interior, menino&#10;&#10;Descrição gerada automaticamente">
            <a:extLst>
              <a:ext uri="{FF2B5EF4-FFF2-40B4-BE49-F238E27FC236}">
                <a16:creationId xmlns="" xmlns:a16="http://schemas.microsoft.com/office/drawing/2014/main" id="{AA74ED9F-3E97-495A-A342-51DD14C0C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37" y="884946"/>
            <a:ext cx="9045526" cy="50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9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 bwMode="auto">
          <a:xfrm>
            <a:off x="1013956" y="785612"/>
            <a:ext cx="10349967" cy="5731097"/>
            <a:chOff x="0" y="0"/>
            <a:chExt cx="3212674" cy="2357620"/>
          </a:xfrm>
        </p:grpSpPr>
        <p:sp>
          <p:nvSpPr>
            <p:cNvPr id="3" name="Fluxograma: Processo alternativo 2"/>
            <p:cNvSpPr/>
            <p:nvPr/>
          </p:nvSpPr>
          <p:spPr>
            <a:xfrm>
              <a:off x="0" y="0"/>
              <a:ext cx="3019310" cy="1961646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" name="Fluxograma: Processo alternativo 4"/>
            <p:cNvSpPr/>
            <p:nvPr/>
          </p:nvSpPr>
          <p:spPr>
            <a:xfrm>
              <a:off x="121009" y="86768"/>
              <a:ext cx="3091665" cy="2270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fontAlgn="base">
                <a:lnSpc>
                  <a:spcPct val="90000"/>
                </a:lnSpc>
                <a:spcAft>
                  <a:spcPts val="420"/>
                </a:spcAft>
              </a:pPr>
              <a:r>
                <a:rPr lang="pt-BR" sz="1000" b="1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lnSpc>
                  <a:spcPct val="90000"/>
                </a:lnSpc>
                <a:spcAft>
                  <a:spcPts val="420"/>
                </a:spcAft>
              </a:pPr>
              <a:r>
                <a:rPr lang="pt-BR" sz="2400" b="1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MATEMÁTICA</a:t>
              </a:r>
              <a:endPara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90000"/>
                </a:lnSpc>
                <a:spcAft>
                  <a:spcPts val="420"/>
                </a:spcAft>
              </a:pPr>
              <a:r>
                <a:rPr lang="pt-BR" sz="2400" b="1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 algn="just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CONSTRUÇÃO DO PAINEL DOS NÚMEROS E</a:t>
              </a:r>
            </a:p>
            <a:p>
              <a:pPr lvl="0" algn="just">
                <a:lnSpc>
                  <a:spcPct val="150000"/>
                </a:lnSpc>
                <a:spcAft>
                  <a:spcPts val="0"/>
                </a:spcAft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SUAS QUANTIDADES.</a:t>
              </a:r>
            </a:p>
            <a:p>
              <a:pPr marL="342900" lvl="0" indent="-342900" algn="just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CLASSIFICAR OS MATERIAS DA SALA.</a:t>
              </a:r>
            </a:p>
            <a:p>
              <a:pPr marL="342900" lvl="0" indent="-342900" algn="just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JOGOS</a:t>
              </a:r>
            </a:p>
            <a:p>
              <a:pPr marL="342900" lvl="0" indent="-342900" algn="just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MÚSICAS E BRINCADEIRAS QUE TRAGAM OS</a:t>
              </a:r>
            </a:p>
            <a:p>
              <a:pPr lvl="0" algn="just">
                <a:lnSpc>
                  <a:spcPct val="150000"/>
                </a:lnSpc>
                <a:spcAft>
                  <a:spcPts val="0"/>
                </a:spcAft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ALGARISMOS DO 1 AO 9.</a:t>
              </a:r>
            </a:p>
            <a:p>
              <a:pPr algn="ctr" fontAlgn="base">
                <a:lnSpc>
                  <a:spcPct val="90000"/>
                </a:lnSpc>
                <a:spcAft>
                  <a:spcPts val="420"/>
                </a:spcAft>
              </a:pPr>
              <a:r>
                <a:rPr lang="pt-BR" sz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fontAlgn="base">
                <a:spcAft>
                  <a:spcPts val="1200"/>
                </a:spcAft>
              </a:pPr>
              <a:r>
                <a:rPr lang="pt-BR" sz="8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pt-BR" sz="8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pt-BR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58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9554" y="1403797"/>
            <a:ext cx="82050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PAINEL DOS NÚMEROS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CLASSIFICAÇÃO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JOGOS</a:t>
            </a:r>
          </a:p>
          <a:p>
            <a:endParaRPr lang="pt-BR" sz="3600" b="1" dirty="0"/>
          </a:p>
          <a:p>
            <a:endParaRPr lang="pt-BR" sz="3600" b="1" dirty="0"/>
          </a:p>
          <a:p>
            <a:r>
              <a:rPr lang="pt-BR" sz="3600" b="1" dirty="0"/>
              <a:t> </a:t>
            </a:r>
          </a:p>
          <a:p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77158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778" y="1416676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4" name="Imagem 3" descr="Uma imagem contendo pessoa, criança, interior, sentado&#10;&#10;Descrição gerada automaticamente">
            <a:extLst>
              <a:ext uri="{FF2B5EF4-FFF2-40B4-BE49-F238E27FC236}">
                <a16:creationId xmlns="" xmlns:a16="http://schemas.microsoft.com/office/drawing/2014/main" id="{B51A374E-EE09-4884-BB4A-F599406E3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854612"/>
            <a:ext cx="9153380" cy="51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9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778" y="1416676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6" name="Imagem 5" descr="Uma imagem contendo criança, interior, pessoa, mesa&#10;&#10;Descrição gerada automaticamente">
            <a:extLst>
              <a:ext uri="{FF2B5EF4-FFF2-40B4-BE49-F238E27FC236}">
                <a16:creationId xmlns="" xmlns:a16="http://schemas.microsoft.com/office/drawing/2014/main" id="{1AA65837-667A-4F7A-BEE9-B629441FC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956163"/>
            <a:ext cx="8792308" cy="49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 bwMode="auto">
          <a:xfrm>
            <a:off x="1068946" y="631065"/>
            <a:ext cx="9775065" cy="5306095"/>
            <a:chOff x="0" y="0"/>
            <a:chExt cx="3163274" cy="1926789"/>
          </a:xfrm>
        </p:grpSpPr>
        <p:sp>
          <p:nvSpPr>
            <p:cNvPr id="3" name="Fluxograma: Processo alternativo 2"/>
            <p:cNvSpPr/>
            <p:nvPr/>
          </p:nvSpPr>
          <p:spPr>
            <a:xfrm>
              <a:off x="0" y="0"/>
              <a:ext cx="3163274" cy="1926789"/>
            </a:xfrm>
            <a:prstGeom prst="flowChartAlternateProcess">
              <a:avLst/>
            </a:prstGeom>
            <a:solidFill>
              <a:srgbClr val="0C500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3000431"/>
                <a:satOff val="0"/>
                <a:lumOff val="1098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" name="Fluxograma: Processo alternativo 4"/>
            <p:cNvSpPr/>
            <p:nvPr/>
          </p:nvSpPr>
          <p:spPr>
            <a:xfrm>
              <a:off x="94812" y="93951"/>
              <a:ext cx="2973651" cy="1738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IDENTIDADE E AUTONOMIA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VIVÊNCIA E AMPLIAÇÃO DOS COMBINADOS DA TURMA.</a:t>
              </a: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DESENVOLVIMENTO DA AUTONOMIA DA CRIANÇA POR MEIO DE PEQUENOS COMANDOS E TAREFAS .</a:t>
              </a: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PROMOVER A ORGANIZAÇÃO DO ESPAÇO INDIVIDUAL E COLETIVO. </a:t>
              </a:r>
            </a:p>
            <a:p>
              <a:pPr algn="ctr" fontAlgn="base">
                <a:lnSpc>
                  <a:spcPct val="90000"/>
                </a:lnSpc>
                <a:spcAft>
                  <a:spcPts val="420"/>
                </a:spcAft>
              </a:pPr>
              <a:r>
                <a: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05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2288" y="1725769"/>
            <a:ext cx="62606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dirty="0"/>
              <a:t> </a:t>
            </a:r>
            <a:r>
              <a:rPr lang="pt-BR" sz="3600" b="1" dirty="0"/>
              <a:t>RESOLUÇÃO  DE  CONFLITOS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COMBINADOS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CUIDAR DOS PERTENCES</a:t>
            </a:r>
          </a:p>
        </p:txBody>
      </p:sp>
    </p:spTree>
    <p:extLst>
      <p:ext uri="{BB962C8B-B14F-4D97-AF65-F5344CB8AC3E}">
        <p14:creationId xmlns:p14="http://schemas.microsoft.com/office/powerpoint/2010/main" val="236019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 bwMode="auto">
          <a:xfrm>
            <a:off x="898148" y="540913"/>
            <a:ext cx="9920106" cy="5309074"/>
            <a:chOff x="0" y="0"/>
            <a:chExt cx="3004370" cy="2010979"/>
          </a:xfrm>
        </p:grpSpPr>
        <p:sp>
          <p:nvSpPr>
            <p:cNvPr id="4" name="Fluxograma: Processo alternativo 3"/>
            <p:cNvSpPr/>
            <p:nvPr/>
          </p:nvSpPr>
          <p:spPr>
            <a:xfrm>
              <a:off x="0" y="0"/>
              <a:ext cx="3004370" cy="1982900"/>
            </a:xfrm>
            <a:prstGeom prst="flowChartAlternateProcess">
              <a:avLst/>
            </a:prstGeom>
            <a:solidFill>
              <a:srgbClr val="FF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" name="Fluxograma: Processo alternativo 4"/>
            <p:cNvSpPr/>
            <p:nvPr/>
          </p:nvSpPr>
          <p:spPr>
            <a:xfrm>
              <a:off x="102433" y="146348"/>
              <a:ext cx="2808326" cy="1864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fontAlgn="base">
                <a:spcAft>
                  <a:spcPts val="0"/>
                </a:spcAft>
              </a:pPr>
              <a:r>
                <a:rPr lang="pt-BR" sz="3200" b="1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LÍNGUAGEM ORAL E ESCRITA</a:t>
              </a:r>
              <a:endPara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 fontAlgn="base">
                <a:spcAft>
                  <a:spcPts val="0"/>
                </a:spcAft>
              </a:pPr>
              <a:r>
                <a:rPr lang="pt-BR" sz="2400" b="1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 algn="just">
                <a:lnSpc>
                  <a:spcPct val="115000"/>
                </a:lnSpc>
                <a:spcAft>
                  <a:spcPts val="100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HISTÓRIAS COM DIVERSAS TÉCNICAS: SOMBRAS, OBJETOS, FANTOCHES, IMAGEM...</a:t>
              </a:r>
            </a:p>
            <a:p>
              <a:pPr marL="342900" lvl="0" indent="-342900" algn="just">
                <a:lnSpc>
                  <a:spcPct val="115000"/>
                </a:lnSpc>
                <a:spcAft>
                  <a:spcPts val="100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MOTIVAR O PROCESSO DA ESCRITA UTILIZANDO O CADERNO DE DESENHO ESCRITA.</a:t>
              </a:r>
            </a:p>
            <a:p>
              <a:pPr marL="342900" lvl="0" indent="-342900" algn="just">
                <a:lnSpc>
                  <a:spcPct val="115000"/>
                </a:lnSpc>
                <a:spcAft>
                  <a:spcPts val="100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PROMOVER O PENSAMENTO LINEAR DA CRIANÇA POR MEIO DE RELATOS ORAIS INDIVIDUAIS</a:t>
              </a:r>
            </a:p>
            <a:p>
              <a:pPr algn="just" fontAlgn="base">
                <a:spcAft>
                  <a:spcPts val="0"/>
                </a:spcAft>
              </a:pPr>
              <a:r>
                <a:rPr lang="pt-BR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  <a:p>
              <a:pPr algn="just" fontAlgn="base">
                <a:spcAft>
                  <a:spcPts val="0"/>
                </a:spcAft>
              </a:pPr>
              <a:r>
                <a:rPr lang="pt-BR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11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" b="13818"/>
          <a:stretch/>
        </p:blipFill>
        <p:spPr>
          <a:xfrm rot="-5400000">
            <a:off x="3592167" y="-132010"/>
            <a:ext cx="5007665" cy="71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3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75" y="917920"/>
            <a:ext cx="8915397" cy="50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 bwMode="auto">
          <a:xfrm>
            <a:off x="999054" y="631064"/>
            <a:ext cx="10733599" cy="5306095"/>
            <a:chOff x="36513" y="0"/>
            <a:chExt cx="3178797" cy="1993558"/>
          </a:xfrm>
        </p:grpSpPr>
        <p:sp>
          <p:nvSpPr>
            <p:cNvPr id="6" name="Fluxograma: Processo alternativo 5"/>
            <p:cNvSpPr/>
            <p:nvPr/>
          </p:nvSpPr>
          <p:spPr>
            <a:xfrm>
              <a:off x="36513" y="0"/>
              <a:ext cx="2930491" cy="1993558"/>
            </a:xfrm>
            <a:prstGeom prst="flowChartAlternateProcess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1500215"/>
                <a:satOff val="0"/>
                <a:lumOff val="5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Fluxograma: Processo alternativo 4"/>
            <p:cNvSpPr/>
            <p:nvPr/>
          </p:nvSpPr>
          <p:spPr>
            <a:xfrm>
              <a:off x="129680" y="49522"/>
              <a:ext cx="3085630" cy="1739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fontAlgn="base">
                <a:spcAft>
                  <a:spcPts val="0"/>
                </a:spcAft>
              </a:pPr>
              <a:r>
                <a:rPr lang="pt-BR" sz="2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MOVIMENTO</a:t>
              </a:r>
              <a:endPara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pt-BR" sz="2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BRINCADEIRAS DIRIGIDAS COMO: </a:t>
              </a:r>
              <a:endPara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  <a:spcAft>
                  <a:spcPts val="0"/>
                </a:spcAft>
              </a:pPr>
              <a:r>
                <a:rPr lang="pt-BR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PEGA-PEGA, LENÇO ATRÁS, PULAR CORDA ...</a:t>
              </a: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CIRCUITOS DIRIGIDOS</a:t>
              </a: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JOGO SIMBÓLICO</a:t>
              </a: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CONSTRUÇÃO DE UMA PISTA COM SINALIZAÇÃO DE</a:t>
              </a:r>
            </a:p>
            <a:p>
              <a:pPr lvl="0">
                <a:lnSpc>
                  <a:spcPct val="150000"/>
                </a:lnSpc>
                <a:spcAft>
                  <a:spcPts val="0"/>
                </a:spcAft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</a:t>
              </a:r>
              <a:r>
                <a:rPr lang="pt-BR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TRÂNSITO.</a:t>
              </a: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98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62036" y="1811994"/>
            <a:ext cx="112829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BRINCADEIRAS  DIRIGIDAS</a:t>
            </a:r>
          </a:p>
          <a:p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DESAFIOS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JOGO SIMBÓLICO ( FEIRA </a:t>
            </a:r>
            <a:r>
              <a:rPr lang="pt-BR" sz="3600" b="1" dirty="0" smtClean="0"/>
              <a:t>)</a:t>
            </a:r>
            <a:endParaRPr lang="pt-BR" sz="3600" b="1" dirty="0"/>
          </a:p>
          <a:p>
            <a:endParaRPr lang="pt-BR" sz="2400" b="1" dirty="0"/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9348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778" y="1416676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4" name="Imagem 3" descr="Uma imagem contendo pessoa, criança, ao ar livre, edifício&#10;&#10;Descrição gerada automaticamente">
            <a:extLst>
              <a:ext uri="{FF2B5EF4-FFF2-40B4-BE49-F238E27FC236}">
                <a16:creationId xmlns="" xmlns:a16="http://schemas.microsoft.com/office/drawing/2014/main" id="{32EC8D37-529B-4C7A-95FD-28F206B7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42535"/>
            <a:ext cx="8175272" cy="45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85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778" y="1416676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4" name="Imagem 3" descr="Uma imagem contendo grama, céu, ao ar livre, pessoa&#10;&#10;Descrição gerada automaticamente">
            <a:extLst>
              <a:ext uri="{FF2B5EF4-FFF2-40B4-BE49-F238E27FC236}">
                <a16:creationId xmlns="" xmlns:a16="http://schemas.microsoft.com/office/drawing/2014/main" id="{68D84300-5CB3-473F-ADEF-2A4693737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84" y="590843"/>
            <a:ext cx="3078188" cy="5472333"/>
          </a:xfrm>
          <a:prstGeom prst="rect">
            <a:avLst/>
          </a:prstGeom>
        </p:spPr>
      </p:pic>
      <p:pic>
        <p:nvPicPr>
          <p:cNvPr id="6" name="Imagem 5" descr="Uma imagem contendo pessoa, criança, interior, chão&#10;&#10;Descrição gerada automaticamente">
            <a:extLst>
              <a:ext uri="{FF2B5EF4-FFF2-40B4-BE49-F238E27FC236}">
                <a16:creationId xmlns="" xmlns:a16="http://schemas.microsoft.com/office/drawing/2014/main" id="{AF75810B-9E3E-4E45-B9E9-01CD20A28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48" y="1328957"/>
            <a:ext cx="7104185" cy="39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1313645"/>
            <a:ext cx="9043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DESENHO  ESCRITA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HISTÓRIAS COM DIVERSAS TÉCNICAS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RODA DE CONVERSA</a:t>
            </a:r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68401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778" y="1416676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6" name="Imagem 5" descr="Uma imagem contendo pessoa, interior, bolo, criança&#10;&#10;Descrição gerada automaticamente">
            <a:extLst>
              <a:ext uri="{FF2B5EF4-FFF2-40B4-BE49-F238E27FC236}">
                <a16:creationId xmlns="" xmlns:a16="http://schemas.microsoft.com/office/drawing/2014/main" id="{B6860D5D-84B9-47D0-9F53-A00C105A8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34" y="887896"/>
            <a:ext cx="8094983" cy="45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778" y="1416676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3" name="Imagem 2" descr="Uma imagem contendo pessoa, interior, criança, chão&#10;&#10;Descrição gerada automaticamente">
            <a:extLst>
              <a:ext uri="{FF2B5EF4-FFF2-40B4-BE49-F238E27FC236}">
                <a16:creationId xmlns="" xmlns:a16="http://schemas.microsoft.com/office/drawing/2014/main" id="{EFC27F85-E86C-427F-9B1F-550E62EA0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19" y="954156"/>
            <a:ext cx="7800162" cy="43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8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 bwMode="auto">
          <a:xfrm>
            <a:off x="837126" y="669701"/>
            <a:ext cx="9684913" cy="5138671"/>
            <a:chOff x="0" y="0"/>
            <a:chExt cx="3004370" cy="2037847"/>
          </a:xfrm>
        </p:grpSpPr>
        <p:sp>
          <p:nvSpPr>
            <p:cNvPr id="3" name="Fluxograma: Processo alternativo 2"/>
            <p:cNvSpPr/>
            <p:nvPr/>
          </p:nvSpPr>
          <p:spPr>
            <a:xfrm>
              <a:off x="0" y="0"/>
              <a:ext cx="3004370" cy="2037847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2250323"/>
                <a:satOff val="0"/>
                <a:lumOff val="823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" name="Fluxograma: Processo alternativo 4"/>
            <p:cNvSpPr/>
            <p:nvPr/>
          </p:nvSpPr>
          <p:spPr>
            <a:xfrm>
              <a:off x="46465" y="0"/>
              <a:ext cx="2911440" cy="1821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NATUREZA E SOCIEDADE</a:t>
              </a:r>
              <a:endPara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EXPERIÊNCIAS PIAGETIANAS: </a:t>
              </a: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EXPERIÊNCIAS SENSORIAIS</a:t>
              </a: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PESQUISA SOBRE OS MEIOS DE TRANSPORTE.</a:t>
              </a: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pt-BR" sz="240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MEIOS </a:t>
              </a:r>
              <a:r>
                <a:rPr lang="pt-BR" sz="2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 TRANSPORTE USADO PELAS FAMÍLIAS DA TURMA</a:t>
              </a:r>
              <a:endPara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42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8338" y="1275008"/>
            <a:ext cx="7643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MEIOS DE TRANSPORTES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EXPERIÊNCIAS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AULA DE CAMPO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50895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16688" y="2047740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7" name="Imagem 6" descr="Uma imagem contendo criança, pessoa, interior, mesa&#10;&#10;Descrição gerada automaticamente">
            <a:extLst>
              <a:ext uri="{FF2B5EF4-FFF2-40B4-BE49-F238E27FC236}">
                <a16:creationId xmlns="" xmlns:a16="http://schemas.microsoft.com/office/drawing/2014/main" id="{E5A2FC68-5172-439B-B133-670F24789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44" y="801859"/>
            <a:ext cx="8978312" cy="50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2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778" y="1416676"/>
            <a:ext cx="517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FOTOS DA ATIVIDADES MENCIONADAS </a:t>
            </a:r>
          </a:p>
        </p:txBody>
      </p:sp>
      <p:pic>
        <p:nvPicPr>
          <p:cNvPr id="4" name="Imagem 3" descr="Uma imagem contendo pessoa, criança, menino, sentado&#10;&#10;Descrição gerada automaticamente">
            <a:extLst>
              <a:ext uri="{FF2B5EF4-FFF2-40B4-BE49-F238E27FC236}">
                <a16:creationId xmlns="" xmlns:a16="http://schemas.microsoft.com/office/drawing/2014/main" id="{97830E3F-4024-449D-80E7-C45B7DD8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2" y="772907"/>
            <a:ext cx="9064489" cy="50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65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138</Words>
  <Application>Microsoft Office PowerPoint</Application>
  <PresentationFormat>Widescreen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Beatriz Jochims Gonçalves</dc:creator>
  <cp:lastModifiedBy>Carla Beatriz Jochims Gonçalves</cp:lastModifiedBy>
  <cp:revision>40</cp:revision>
  <dcterms:created xsi:type="dcterms:W3CDTF">2019-05-09T20:25:19Z</dcterms:created>
  <dcterms:modified xsi:type="dcterms:W3CDTF">2019-05-23T20:38:41Z</dcterms:modified>
</cp:coreProperties>
</file>